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8"/>
  </p:notesMasterIdLst>
  <p:sldIdLst>
    <p:sldId id="256" r:id="rId3"/>
    <p:sldId id="281" r:id="rId4"/>
    <p:sldId id="280" r:id="rId5"/>
    <p:sldId id="275" r:id="rId6"/>
    <p:sldId id="276" r:id="rId7"/>
    <p:sldId id="277" r:id="rId8"/>
    <p:sldId id="278" r:id="rId9"/>
    <p:sldId id="279" r:id="rId10"/>
    <p:sldId id="282" r:id="rId11"/>
    <p:sldId id="283" r:id="rId12"/>
    <p:sldId id="296" r:id="rId13"/>
    <p:sldId id="301" r:id="rId14"/>
    <p:sldId id="300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912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C9F1A-84D1-46D8-86AB-E97D6325CE31}" type="datetimeFigureOut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62B5A-E859-4676-A68E-0109E36A599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9115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>
                <a:solidFill>
                  <a:prstClr val="black"/>
                </a:solidFill>
              </a:rPr>
              <a:pPr/>
              <a:t>13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758B5-971C-4286-B9C0-FA300C9086DF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AB805-829C-46B5-89B8-CAF22B4D67C4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197D-8872-47D7-825A-4357F6CBA732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305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323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73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510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0686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140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124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065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F46F3-46A5-4A6D-97DC-4A43AFE2A820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9379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585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30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5CB2-BCB8-4FBF-ADB6-AB731EAA358C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FE75-B404-4FE4-9DAD-04CFAE456FF8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83547-C30B-4542-99A5-E1DEFC84FD7C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CA9C-2BB6-4D43-AF6D-802220088E0E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5F5D-B186-40EB-BCC9-1AFB8A058DE1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4DEA-E005-4DDE-9994-A04A96FCAC00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31C61-EBAF-49B8-8815-2EF9E7AE6C78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3A313-6AC0-41CE-B0F2-FF522C1C0B20}" type="datetime1">
              <a:rPr lang="zh-TW" altLang="en-US" smtClean="0"/>
              <a:pPr/>
              <a:t>2012/10/9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2012/10/9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20121009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呼叫 </a:t>
            </a:r>
            <a:r>
              <a:rPr lang="en-US" altLang="zh-TW" dirty="0" smtClean="0"/>
              <a:t>kernel </a:t>
            </a:r>
            <a:r>
              <a:rPr lang="zh-TW" altLang="en-US" dirty="0" smtClean="0"/>
              <a:t>的部份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484784"/>
            <a:ext cx="8686800" cy="4525963"/>
          </a:xfrm>
        </p:spPr>
        <p:txBody>
          <a:bodyPr>
            <a:normAutofit/>
          </a:bodyPr>
          <a:lstStyle/>
          <a:p>
            <a:r>
              <a:rPr lang="en-US" altLang="zh-TW" dirty="0" err="1" smtClean="0"/>
              <a:t>matMultCUDA</a:t>
            </a:r>
            <a:r>
              <a:rPr lang="en-US" altLang="zh-TW" dirty="0" smtClean="0"/>
              <a:t>&lt;&lt;&lt;</a:t>
            </a:r>
            <a:br>
              <a:rPr lang="en-US" altLang="zh-TW" dirty="0" smtClean="0"/>
            </a:br>
            <a:r>
              <a:rPr lang="zh-TW" altLang="en-US" dirty="0" smtClean="0"/>
              <a:t>        </a:t>
            </a:r>
            <a:r>
              <a:rPr lang="en-US" altLang="zh-TW" dirty="0" smtClean="0"/>
              <a:t>n, NUM_THREADS,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n&gt;&gt;&gt;</a:t>
            </a:r>
            <a:br>
              <a:rPr lang="en-US" altLang="zh-TW" dirty="0" smtClean="0"/>
            </a:br>
            <a:r>
              <a:rPr lang="en-US" altLang="zh-TW" dirty="0" smtClean="0"/>
              <a:t>        (ac,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pitch_a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 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pitch_b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(float),cc,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pitch_c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 n);</a:t>
            </a:r>
          </a:p>
          <a:p>
            <a:r>
              <a:rPr lang="en-US" altLang="zh-TW" dirty="0" smtClean="0"/>
              <a:t>cudaMemcpy2D(c,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cc,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pitch_c</a:t>
            </a:r>
            <a:r>
              <a:rPr lang="en-US" altLang="zh-TW" dirty="0" smtClean="0"/>
              <a:t>,</a:t>
            </a:r>
            <a:r>
              <a:rPr lang="zh-TW" altLang="en-US" dirty="0" smtClean="0"/>
              <a:t>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cudaMemcpyDeviceToHost</a:t>
            </a:r>
            <a:r>
              <a:rPr lang="en-US" altLang="zh-TW" dirty="0" smtClean="0"/>
              <a:t>);</a:t>
            </a:r>
          </a:p>
          <a:p>
            <a:r>
              <a:rPr lang="en-US" altLang="zh-TW" dirty="0" smtClean="0"/>
              <a:t>Kernel</a:t>
            </a:r>
            <a:r>
              <a:rPr lang="zh-TW" altLang="en-US" dirty="0" smtClean="0"/>
              <a:t>不需修改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5661248"/>
            <a:ext cx="3213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err="1" smtClean="0"/>
              <a:t>Pitch_c</a:t>
            </a:r>
            <a:r>
              <a:rPr lang="zh-TW" altLang="en-US" dirty="0" smtClean="0"/>
              <a:t>為</a:t>
            </a:r>
            <a:r>
              <a:rPr lang="en-US" altLang="zh-TW" dirty="0" smtClean="0"/>
              <a:t>4096</a:t>
            </a:r>
            <a:r>
              <a:rPr lang="zh-TW" altLang="en-US" dirty="0" smtClean="0"/>
              <a:t>，</a:t>
            </a:r>
            <a:r>
              <a:rPr lang="en-US" altLang="zh-TW" dirty="0" smtClean="0"/>
              <a:t>size of float</a:t>
            </a:r>
            <a:r>
              <a:rPr lang="zh-TW" altLang="en-US" dirty="0" smtClean="0"/>
              <a:t>為</a:t>
            </a:r>
            <a:r>
              <a:rPr lang="en-US" altLang="zh-TW" dirty="0" smtClean="0"/>
              <a:t>4</a:t>
            </a:r>
            <a:endParaRPr lang="zh-TW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/>
              <a:t>size_t</a:t>
            </a:r>
            <a:r>
              <a:rPr lang="zh-TW" altLang="en-US" dirty="0" smtClean="0"/>
              <a:t>：</a:t>
            </a:r>
            <a:r>
              <a:rPr lang="en-US" altLang="zh-TW" dirty="0" err="1"/>
              <a:t>size_t</a:t>
            </a:r>
            <a:r>
              <a:rPr lang="en-US" altLang="zh-TW" dirty="0"/>
              <a:t> corresponds to the integral data type returned by the language operator </a:t>
            </a:r>
            <a:r>
              <a:rPr lang="en-US" altLang="zh-TW" dirty="0" err="1"/>
              <a:t>sizeof</a:t>
            </a:r>
            <a:r>
              <a:rPr lang="en-US" altLang="zh-TW" dirty="0"/>
              <a:t> and is defined in the &lt;</a:t>
            </a:r>
            <a:r>
              <a:rPr lang="en-US" altLang="zh-TW" dirty="0" err="1"/>
              <a:t>cstring</a:t>
            </a:r>
            <a:r>
              <a:rPr lang="en-US" altLang="zh-TW" dirty="0"/>
              <a:t>&gt; header file (among others) as an unsigned integral type</a:t>
            </a:r>
            <a:r>
              <a:rPr lang="en-US" altLang="zh-TW" dirty="0" smtClean="0"/>
              <a:t>.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是一種定義「大小」的型態，是回傳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(XX)</a:t>
            </a:r>
            <a:r>
              <a:rPr lang="zh-TW" altLang="en-US" dirty="0" smtClean="0"/>
              <a:t>的</a:t>
            </a:r>
            <a:r>
              <a:rPr lang="zh-TW" altLang="en-US" dirty="0" smtClean="0"/>
              <a:t>值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3166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連續記憶體的概念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以前一個</a:t>
            </a:r>
            <a:r>
              <a:rPr lang="en-US" altLang="zh-TW" dirty="0" smtClean="0"/>
              <a:t>1+2+…+10000</a:t>
            </a:r>
            <a:r>
              <a:rPr lang="zh-TW" altLang="en-US" dirty="0" smtClean="0"/>
              <a:t>的程式為例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2596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結果比較</a:t>
            </a:r>
            <a:endParaRPr lang="zh-TW" altLang="en-US" dirty="0"/>
          </a:p>
        </p:txBody>
      </p:sp>
      <p:pic>
        <p:nvPicPr>
          <p:cNvPr id="4" name="圖片 3" descr="2012-08-18_1949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180" y="1844824"/>
            <a:ext cx="6372225" cy="41719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1861238"/>
            <a:ext cx="5112569" cy="417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33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4" name="內容版面配置區 3" descr="first change par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340768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5220072" y="5805264"/>
            <a:ext cx="3561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0.1250   (16.00 GFLOPS)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467544" y="5877272"/>
            <a:ext cx="2983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GFLOPS</a:t>
            </a:r>
            <a:r>
              <a:rPr lang="zh-TW" altLang="en-US" dirty="0" smtClean="0">
                <a:solidFill>
                  <a:srgbClr val="0070C0"/>
                </a:solidFill>
              </a:rPr>
              <a:t>與網站誤差非常大，</a:t>
            </a:r>
            <a:endParaRPr lang="en-US" altLang="zh-TW" dirty="0" smtClean="0">
              <a:solidFill>
                <a:srgbClr val="0070C0"/>
              </a:solidFill>
            </a:endParaRPr>
          </a:p>
          <a:p>
            <a:r>
              <a:rPr lang="zh-TW" altLang="en-US" dirty="0" smtClean="0">
                <a:solidFill>
                  <a:srgbClr val="0070C0"/>
                </a:solidFill>
              </a:rPr>
              <a:t>與前次相比也沒有提高。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zh-TW" altLang="en-US" dirty="0" smtClean="0"/>
              <a:t>之前的作法需要 </a:t>
            </a:r>
            <a:r>
              <a:rPr lang="en-US" altLang="zh-TW" dirty="0" smtClean="0"/>
              <a:t>n</a:t>
            </a:r>
            <a:r>
              <a:rPr lang="en-US" altLang="zh-TW" baseline="30000" dirty="0" smtClean="0"/>
              <a:t>3</a:t>
            </a:r>
            <a:r>
              <a:rPr lang="en-US" altLang="zh-TW" dirty="0" smtClean="0"/>
              <a:t>+n</a:t>
            </a:r>
            <a:r>
              <a:rPr lang="en-US" altLang="zh-TW" baseline="30000" dirty="0" smtClean="0"/>
              <a:t>2 </a:t>
            </a:r>
            <a:r>
              <a:rPr lang="zh-TW" altLang="en-US" dirty="0" smtClean="0"/>
              <a:t>次的記憶體讀取，和 </a:t>
            </a:r>
            <a:r>
              <a:rPr lang="en-US" altLang="zh-TW" dirty="0" smtClean="0"/>
              <a:t>n</a:t>
            </a:r>
            <a:r>
              <a:rPr lang="en-US" altLang="zh-TW" baseline="30000" dirty="0" smtClean="0"/>
              <a:t>2 </a:t>
            </a:r>
            <a:r>
              <a:rPr lang="zh-TW" altLang="en-US" dirty="0" smtClean="0"/>
              <a:t>次的記憶體寫入動作</a:t>
            </a:r>
            <a:endParaRPr lang="en-US" altLang="zh-TW" dirty="0" smtClean="0"/>
          </a:p>
          <a:p>
            <a:pPr>
              <a:lnSpc>
                <a:spcPct val="110000"/>
              </a:lnSpc>
            </a:pPr>
            <a:r>
              <a:rPr lang="zh-TW" altLang="en-US" dirty="0" smtClean="0"/>
              <a:t>由於 </a:t>
            </a:r>
            <a:r>
              <a:rPr lang="en-US" altLang="zh-TW" dirty="0" smtClean="0"/>
              <a:t>n = 1000</a:t>
            </a:r>
            <a:r>
              <a:rPr lang="zh-TW" altLang="en-US" dirty="0" smtClean="0"/>
              <a:t>，每個數字的大小是 </a:t>
            </a:r>
            <a:r>
              <a:rPr lang="en-US" altLang="zh-TW" dirty="0" smtClean="0"/>
              <a:t>32 bits</a:t>
            </a:r>
            <a:r>
              <a:rPr lang="zh-TW" altLang="en-US" dirty="0" smtClean="0"/>
              <a:t>，總記憶體存取資料量約為 </a:t>
            </a:r>
            <a:r>
              <a:rPr lang="en-US" altLang="zh-TW" dirty="0" smtClean="0"/>
              <a:t>4GB</a:t>
            </a:r>
            <a:r>
              <a:rPr lang="zh-TW" altLang="en-US" dirty="0" smtClean="0"/>
              <a:t>。除以實際執行的時間 </a:t>
            </a:r>
            <a:r>
              <a:rPr lang="en-US" altLang="zh-TW" dirty="0" smtClean="0"/>
              <a:t>0.125 </a:t>
            </a:r>
            <a:r>
              <a:rPr lang="zh-TW" altLang="en-US" dirty="0" smtClean="0"/>
              <a:t>秒，得到的頻寬數值是約 </a:t>
            </a:r>
            <a:r>
              <a:rPr lang="en-US" altLang="zh-TW" dirty="0" smtClean="0"/>
              <a:t>32GB/s</a:t>
            </a:r>
            <a:r>
              <a:rPr lang="zh-TW" altLang="en-US" dirty="0" smtClean="0"/>
              <a:t>，已接近 </a:t>
            </a:r>
            <a:r>
              <a:rPr lang="en-US" altLang="zh-TW" dirty="0" err="1" smtClean="0"/>
              <a:t>GeForce</a:t>
            </a:r>
            <a:r>
              <a:rPr lang="en-US" altLang="zh-TW" dirty="0" smtClean="0"/>
              <a:t> 8800GT </a:t>
            </a:r>
            <a:r>
              <a:rPr lang="zh-TW" altLang="en-US" dirty="0" smtClean="0"/>
              <a:t>顯示記憶體的頻寬</a:t>
            </a:r>
            <a:endParaRPr lang="en-US" altLang="zh-TW" dirty="0" smtClean="0"/>
          </a:p>
          <a:p>
            <a:pPr>
              <a:lnSpc>
                <a:spcPct val="110000"/>
              </a:lnSpc>
            </a:pPr>
            <a:r>
              <a:rPr lang="zh-TW" altLang="en-US" dirty="0" smtClean="0"/>
              <a:t>　　這個程式的效率，受限於記憶體頻寬</a:t>
            </a:r>
            <a:endParaRPr lang="zh-TW" altLang="en-US" dirty="0"/>
          </a:p>
        </p:txBody>
      </p:sp>
      <p:cxnSp>
        <p:nvCxnSpPr>
          <p:cNvPr id="5" name="直線單箭頭接點 4"/>
          <p:cNvCxnSpPr/>
          <p:nvPr/>
        </p:nvCxnSpPr>
        <p:spPr>
          <a:xfrm>
            <a:off x="971600" y="5517232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字方塊 5"/>
          <p:cNvSpPr txBox="1"/>
          <p:nvPr/>
        </p:nvSpPr>
        <p:spPr>
          <a:xfrm>
            <a:off x="539552" y="5949280"/>
            <a:ext cx="5425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0070C0"/>
                </a:solidFill>
              </a:rPr>
              <a:t>以我們做出的數值計算，只有達到</a:t>
            </a:r>
            <a:r>
              <a:rPr lang="en-US" altLang="zh-TW" dirty="0" smtClean="0">
                <a:solidFill>
                  <a:srgbClr val="0070C0"/>
                </a:solidFill>
              </a:rPr>
              <a:t>5.2GB/s</a:t>
            </a:r>
            <a:r>
              <a:rPr lang="zh-TW" altLang="en-US" dirty="0" smtClean="0">
                <a:solidFill>
                  <a:srgbClr val="0070C0"/>
                </a:solidFill>
              </a:rPr>
              <a:t>的頻寬；</a:t>
            </a:r>
            <a:endParaRPr lang="en-US" altLang="zh-TW" dirty="0" smtClean="0">
              <a:solidFill>
                <a:srgbClr val="0070C0"/>
              </a:solidFill>
            </a:endParaRPr>
          </a:p>
          <a:p>
            <a:r>
              <a:rPr lang="zh-TW" altLang="en-US" dirty="0" smtClean="0">
                <a:solidFill>
                  <a:srgbClr val="0070C0"/>
                </a:solidFill>
              </a:rPr>
              <a:t>以我們的顯示卡規格來說，應有</a:t>
            </a:r>
            <a:r>
              <a:rPr lang="en-US" altLang="zh-TW" dirty="0" smtClean="0">
                <a:solidFill>
                  <a:srgbClr val="0070C0"/>
                </a:solidFill>
              </a:rPr>
              <a:t>28.5GB/s</a:t>
            </a:r>
            <a:r>
              <a:rPr lang="zh-TW" altLang="en-US" dirty="0" smtClean="0">
                <a:solidFill>
                  <a:srgbClr val="0070C0"/>
                </a:solidFill>
              </a:rPr>
              <a:t>的頻寬才對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blocking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32859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TW" altLang="en-US" dirty="0" smtClean="0"/>
              <a:t>把整個矩陣乘法的動作，切割成很多小矩陣的乘法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例如：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計算 </a:t>
            </a:r>
            <a:r>
              <a:rPr lang="en-US" altLang="zh-TW" dirty="0" smtClean="0"/>
              <a:t>C </a:t>
            </a:r>
            <a:r>
              <a:rPr lang="zh-TW" altLang="en-US" dirty="0" smtClean="0"/>
              <a:t>矩陣的 </a:t>
            </a:r>
            <a:r>
              <a:rPr lang="en-US" altLang="zh-TW" dirty="0" smtClean="0"/>
              <a:t>(0, 0) ~ (15, 15) </a:t>
            </a:r>
            <a:r>
              <a:rPr lang="zh-TW" altLang="en-US" dirty="0" smtClean="0"/>
              <a:t>的值，可把它想成：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A(0~15, 0~15) * B(0~15, 0~15) + A(0~15,16~31) * B(16~31, 0~15)+ A(0~15, 32~47) * B(32~47, 0~15) + ...</a:t>
            </a:r>
          </a:p>
          <a:p>
            <a:pPr>
              <a:lnSpc>
                <a:spcPct val="120000"/>
              </a:lnSpc>
            </a:pPr>
            <a:r>
              <a:rPr lang="zh-TW" altLang="en-US" dirty="0" smtClean="0"/>
              <a:t>把兩個小矩陣載入到 </a:t>
            </a:r>
            <a:r>
              <a:rPr lang="en-US" altLang="zh-TW" dirty="0" smtClean="0"/>
              <a:t>shared memory</a:t>
            </a:r>
            <a:r>
              <a:rPr lang="zh-TW" altLang="en-US" dirty="0" smtClean="0"/>
              <a:t>，則小矩陣本身的乘法就不需要再存取任何外部的記憶體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所以，假設小矩陣的大小是 </a:t>
            </a:r>
            <a:r>
              <a:rPr lang="en-US" altLang="zh-TW" dirty="0" smtClean="0"/>
              <a:t>k</a:t>
            </a:r>
            <a:r>
              <a:rPr lang="zh-TW" altLang="en-US" dirty="0" smtClean="0"/>
              <a:t>，則實際上需要的記憶體存取次數就會變成約 </a:t>
            </a:r>
            <a:r>
              <a:rPr lang="en-US" altLang="zh-TW" dirty="0" smtClean="0"/>
              <a:t>2k</a:t>
            </a:r>
            <a:r>
              <a:rPr lang="en-US" altLang="zh-TW" baseline="30000" dirty="0" smtClean="0"/>
              <a:t>2</a:t>
            </a:r>
            <a:r>
              <a:rPr lang="en-US" altLang="zh-TW" dirty="0" smtClean="0"/>
              <a:t>(n/k)</a:t>
            </a:r>
            <a:r>
              <a:rPr lang="en-US" altLang="zh-TW" baseline="30000" dirty="0" smtClean="0"/>
              <a:t>3</a:t>
            </a:r>
            <a:r>
              <a:rPr lang="zh-TW" altLang="en-US" dirty="0" smtClean="0"/>
              <a:t> </a:t>
            </a:r>
            <a:r>
              <a:rPr lang="en-US" altLang="zh-TW" dirty="0" smtClean="0"/>
              <a:t>= 2n</a:t>
            </a:r>
            <a:r>
              <a:rPr lang="en-US" altLang="zh-TW" baseline="30000" dirty="0" smtClean="0"/>
              <a:t>3</a:t>
            </a:r>
            <a:r>
              <a:rPr lang="en-US" altLang="zh-TW" dirty="0" smtClean="0"/>
              <a:t>/k</a:t>
            </a:r>
          </a:p>
          <a:p>
            <a:pPr>
              <a:lnSpc>
                <a:spcPct val="120000"/>
              </a:lnSpc>
            </a:pPr>
            <a:r>
              <a:rPr lang="zh-TW" altLang="en-US" dirty="0" smtClean="0"/>
              <a:t>每個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有 </a:t>
            </a:r>
            <a:r>
              <a:rPr lang="en-US" altLang="zh-TW" dirty="0" smtClean="0"/>
              <a:t>16x16 </a:t>
            </a:r>
            <a:r>
              <a:rPr lang="zh-TW" altLang="en-US" dirty="0" smtClean="0"/>
              <a:t>個 </a:t>
            </a:r>
            <a:r>
              <a:rPr lang="en-US" altLang="zh-TW" dirty="0" smtClean="0"/>
              <a:t>threads</a:t>
            </a:r>
            <a:r>
              <a:rPr lang="zh-TW" altLang="en-US" dirty="0" smtClean="0"/>
              <a:t>，再建立 </a:t>
            </a:r>
            <a:r>
              <a:rPr lang="en-US" altLang="zh-TW" dirty="0" smtClean="0"/>
              <a:t>(n/16)x(n/16) </a:t>
            </a:r>
            <a:r>
              <a:rPr lang="zh-TW" altLang="en-US" dirty="0" smtClean="0"/>
              <a:t>個 </a:t>
            </a:r>
            <a:r>
              <a:rPr lang="en-US" altLang="zh-TW" dirty="0" smtClean="0"/>
              <a:t>blocks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呼叫 </a:t>
            </a:r>
            <a:r>
              <a:rPr lang="en-US" altLang="zh-TW" dirty="0" smtClean="0"/>
              <a:t>kernel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bx</a:t>
            </a:r>
            <a:r>
              <a:rPr lang="en-US" altLang="zh-TW" dirty="0" smtClean="0"/>
              <a:t> = (n + BLOCK_SIZE - 1) / BLOCK_SIZE;</a:t>
            </a:r>
            <a:br>
              <a:rPr lang="en-US" altLang="zh-TW" dirty="0" smtClean="0"/>
            </a:br>
            <a:r>
              <a:rPr lang="en-US" altLang="zh-TW" dirty="0" smtClean="0"/>
              <a:t>    dim3 blocks(</a:t>
            </a:r>
            <a:r>
              <a:rPr lang="en-US" altLang="zh-TW" dirty="0" err="1" smtClean="0"/>
              <a:t>bx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bx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  dim3 threads(BLOCK_SIZE, BLOCK_SIZE);</a:t>
            </a:r>
            <a:br>
              <a:rPr lang="en-US" altLang="zh-TW" dirty="0" smtClean="0"/>
            </a:br>
            <a:r>
              <a:rPr lang="en-US" altLang="zh-TW" dirty="0" err="1" smtClean="0"/>
              <a:t>matMultCUDA</a:t>
            </a:r>
            <a:r>
              <a:rPr lang="en-US" altLang="zh-TW" dirty="0" smtClean="0"/>
              <a:t>&lt;&lt;&lt;blocks, threads&gt;&gt;&gt;(ac,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</a:t>
            </a:r>
            <a:r>
              <a:rPr lang="zh-TW" altLang="en-US" dirty="0" smtClean="0"/>
              <a:t> 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 cc, 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 n);</a:t>
            </a:r>
          </a:p>
          <a:p>
            <a:r>
              <a:rPr lang="en-US" altLang="zh-TW" dirty="0" smtClean="0"/>
              <a:t>BLOCK_SIZE </a:t>
            </a:r>
            <a:r>
              <a:rPr lang="zh-TW" altLang="en-US" dirty="0" smtClean="0"/>
              <a:t>則是定義成 </a:t>
            </a:r>
            <a:r>
              <a:rPr lang="en-US" altLang="zh-TW" dirty="0" smtClean="0"/>
              <a:t>16</a:t>
            </a:r>
          </a:p>
          <a:p>
            <a:r>
              <a:rPr lang="en-US" altLang="zh-TW" dirty="0" smtClean="0"/>
              <a:t>dim3 </a:t>
            </a:r>
            <a:r>
              <a:rPr lang="zh-TW" altLang="en-US" dirty="0" smtClean="0"/>
              <a:t>是 </a:t>
            </a:r>
            <a:r>
              <a:rPr lang="en-US" altLang="zh-TW" dirty="0" smtClean="0"/>
              <a:t>CUDA </a:t>
            </a:r>
            <a:r>
              <a:rPr lang="zh-TW" altLang="en-US" dirty="0" smtClean="0"/>
              <a:t>的一種資料型態，表示一個 </a:t>
            </a:r>
            <a:r>
              <a:rPr lang="en-US" altLang="zh-TW" dirty="0" smtClean="0"/>
              <a:t>3D </a:t>
            </a:r>
            <a:r>
              <a:rPr lang="zh-TW" altLang="en-US" dirty="0" smtClean="0"/>
              <a:t>的向量。以 </a:t>
            </a:r>
            <a:r>
              <a:rPr lang="en-US" altLang="zh-TW" dirty="0" smtClean="0"/>
              <a:t>dim3 </a:t>
            </a:r>
            <a:r>
              <a:rPr lang="zh-TW" altLang="en-US" dirty="0" smtClean="0"/>
              <a:t>來建立 </a:t>
            </a:r>
            <a:r>
              <a:rPr lang="en-US" altLang="zh-TW" dirty="0" smtClean="0"/>
              <a:t>16x16 </a:t>
            </a:r>
            <a:r>
              <a:rPr lang="zh-TW" altLang="en-US" dirty="0" smtClean="0"/>
              <a:t>個 </a:t>
            </a:r>
            <a:r>
              <a:rPr lang="en-US" altLang="zh-TW" dirty="0" smtClean="0"/>
              <a:t>threads </a:t>
            </a:r>
            <a:r>
              <a:rPr lang="zh-TW" altLang="en-US" dirty="0" smtClean="0"/>
              <a:t>的 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，和 </a:t>
            </a:r>
            <a:r>
              <a:rPr lang="en-US" altLang="zh-TW" dirty="0" smtClean="0"/>
              <a:t>(n/16)x(n/16) </a:t>
            </a:r>
            <a:r>
              <a:rPr lang="zh-TW" altLang="en-US" dirty="0" smtClean="0"/>
              <a:t>個 </a:t>
            </a:r>
            <a:r>
              <a:rPr lang="en-US" altLang="zh-TW" dirty="0" smtClean="0"/>
              <a:t>blocks</a:t>
            </a:r>
            <a:r>
              <a:rPr lang="zh-TW" altLang="en-US" dirty="0" smtClean="0"/>
              <a:t>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836712"/>
            <a:ext cx="8686800" cy="6021288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TW" dirty="0" smtClean="0"/>
              <a:t>__global__ static void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const float* b,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float* c,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__shared__ float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[BLOCK_SIZE][BLOCK_SIZE];</a:t>
            </a:r>
            <a:br>
              <a:rPr lang="en-US" altLang="zh-TW" dirty="0" smtClean="0"/>
            </a:br>
            <a:r>
              <a:rPr lang="en-US" altLang="zh-TW" dirty="0" smtClean="0"/>
              <a:t>        __shared__ float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[BLOCK_SIZE][BLOCK_SIZE];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threadIdx.y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blockIdx.x</a:t>
            </a:r>
            <a:r>
              <a:rPr lang="en-US" altLang="zh-TW" dirty="0" smtClean="0"/>
              <a:t> * BLOCK_SIZE;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blockIdx.y</a:t>
            </a:r>
            <a:r>
              <a:rPr lang="en-US" altLang="zh-TW" dirty="0" smtClean="0"/>
              <a:t> * BLOCK_SIZE;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float results = 0;</a:t>
            </a:r>
            <a:br>
              <a:rPr lang="en-US" altLang="zh-TW" dirty="0" smtClean="0"/>
            </a:br>
            <a:r>
              <a:rPr lang="en-US" altLang="zh-TW" dirty="0" smtClean="0"/>
              <a:t>        float comp = 0;</a:t>
            </a:r>
          </a:p>
          <a:p>
            <a:pPr>
              <a:lnSpc>
                <a:spcPct val="120000"/>
              </a:lnSpc>
            </a:pPr>
            <a:r>
              <a:rPr lang="en-US" altLang="zh-TW" dirty="0" smtClean="0"/>
              <a:t>for(j = 0; j &lt; n; j += BLOCK_SIZE) {</a:t>
            </a:r>
            <a:br>
              <a:rPr lang="en-US" altLang="zh-TW" dirty="0" smtClean="0"/>
            </a:br>
            <a:r>
              <a:rPr lang="en-US" altLang="zh-TW" dirty="0" smtClean="0"/>
              <a:t>            if(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 &lt; n &amp;&amp;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j &lt; n) {</a:t>
            </a:r>
            <a:br>
              <a:rPr lang="en-US" altLang="zh-TW" dirty="0" smtClean="0"/>
            </a:br>
            <a:r>
              <a:rPr lang="en-US" altLang="zh-TW" dirty="0" smtClean="0"/>
              <a:t>               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 = a[(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)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j];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    else {</a:t>
            </a:r>
            <a:br>
              <a:rPr lang="en-US" altLang="zh-TW" dirty="0" smtClean="0"/>
            </a:br>
            <a:r>
              <a:rPr lang="en-US" altLang="zh-TW" dirty="0" smtClean="0"/>
              <a:t>               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 = 0;</a:t>
            </a:r>
            <a:br>
              <a:rPr lang="en-US" altLang="zh-TW" dirty="0" smtClean="0"/>
            </a:br>
            <a:r>
              <a:rPr lang="en-US" altLang="zh-TW" dirty="0" smtClean="0"/>
              <a:t>            } </a:t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4067944" y="5949280"/>
            <a:ext cx="47997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矩陣的大小不一定會是 </a:t>
            </a:r>
            <a:r>
              <a:rPr lang="en-US" altLang="zh-TW" dirty="0" smtClean="0"/>
              <a:t>16 </a:t>
            </a:r>
            <a:r>
              <a:rPr lang="zh-TW" altLang="en-US" dirty="0" smtClean="0"/>
              <a:t>的倍數，</a:t>
            </a:r>
            <a:endParaRPr lang="en-US" altLang="zh-TW" dirty="0" smtClean="0"/>
          </a:p>
          <a:p>
            <a:r>
              <a:rPr lang="zh-TW" altLang="en-US" dirty="0" smtClean="0"/>
              <a:t>因此需要使用 </a:t>
            </a:r>
            <a:r>
              <a:rPr lang="en-US" altLang="zh-TW" dirty="0" smtClean="0"/>
              <a:t>if </a:t>
            </a:r>
            <a:r>
              <a:rPr lang="zh-TW" altLang="en-US" dirty="0" smtClean="0"/>
              <a:t>判斷式檢查是否超出矩陣範圍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3995936" y="3429000"/>
            <a:ext cx="52613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err="1" smtClean="0"/>
              <a:t>threadIdx</a:t>
            </a:r>
            <a:r>
              <a:rPr lang="en-US" altLang="zh-TW" dirty="0" smtClean="0"/>
              <a:t> </a:t>
            </a:r>
            <a:r>
              <a:rPr lang="zh-TW" altLang="en-US" dirty="0" smtClean="0"/>
              <a:t>變數可以取得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 </a:t>
            </a:r>
            <a:r>
              <a:rPr lang="zh-TW" altLang="en-US" dirty="0" smtClean="0"/>
              <a:t>和 </a:t>
            </a:r>
            <a:r>
              <a:rPr lang="en-US" altLang="zh-TW" dirty="0" err="1" smtClean="0"/>
              <a:t>threadIdx.y</a:t>
            </a:r>
            <a:r>
              <a:rPr lang="zh-TW" altLang="en-US" dirty="0" smtClean="0"/>
              <a:t>，</a:t>
            </a:r>
            <a:endParaRPr lang="en-US" altLang="zh-TW" dirty="0" smtClean="0"/>
          </a:p>
          <a:p>
            <a:r>
              <a:rPr lang="zh-TW" altLang="en-US" dirty="0" smtClean="0"/>
              <a:t>範圍分別是 </a:t>
            </a:r>
            <a:r>
              <a:rPr lang="en-US" altLang="zh-TW" dirty="0" smtClean="0"/>
              <a:t>0 ~ 15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en-US" altLang="zh-TW" dirty="0" err="1" smtClean="0"/>
              <a:t>blockIdx.x</a:t>
            </a:r>
            <a:r>
              <a:rPr lang="en-US" altLang="zh-TW" dirty="0" smtClean="0"/>
              <a:t> </a:t>
            </a:r>
            <a:r>
              <a:rPr lang="zh-TW" altLang="en-US" dirty="0" smtClean="0"/>
              <a:t>和 </a:t>
            </a:r>
            <a:r>
              <a:rPr lang="en-US" altLang="zh-TW" dirty="0" err="1" smtClean="0"/>
              <a:t>blockIdx.y</a:t>
            </a:r>
            <a:r>
              <a:rPr lang="en-US" altLang="zh-TW" dirty="0" smtClean="0"/>
              <a:t> </a:t>
            </a:r>
            <a:r>
              <a:rPr lang="zh-TW" altLang="en-US" dirty="0" smtClean="0"/>
              <a:t>變數也是同樣的情形，</a:t>
            </a:r>
            <a:endParaRPr lang="en-US" altLang="zh-TW" dirty="0" smtClean="0"/>
          </a:p>
          <a:p>
            <a:r>
              <a:rPr lang="zh-TW" altLang="en-US" dirty="0" smtClean="0"/>
              <a:t>範圍分別是 </a:t>
            </a:r>
            <a:r>
              <a:rPr lang="en-US" altLang="zh-TW" dirty="0" smtClean="0"/>
              <a:t>0 ~ n/16</a:t>
            </a:r>
            <a:r>
              <a:rPr lang="zh-TW" altLang="en-US" dirty="0" smtClean="0"/>
              <a:t>。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980728"/>
            <a:ext cx="8686800" cy="554461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TW" altLang="en-US" sz="1800" dirty="0" smtClean="0"/>
              <a:t>            </a:t>
            </a:r>
            <a:r>
              <a:rPr lang="en-US" altLang="zh-TW" sz="1800" dirty="0" smtClean="0"/>
              <a:t>if(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 + j &lt; n &amp;&amp; 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bidc</a:t>
            </a:r>
            <a:r>
              <a:rPr lang="en-US" altLang="zh-TW" sz="1800" dirty="0" smtClean="0"/>
              <a:t> &lt; n) {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    </a:t>
            </a:r>
            <a:r>
              <a:rPr lang="en-US" altLang="zh-TW" sz="1800" dirty="0" err="1" smtClean="0"/>
              <a:t>matB</a:t>
            </a:r>
            <a:r>
              <a:rPr lang="en-US" altLang="zh-TW" sz="1800" dirty="0" smtClean="0"/>
              <a:t>[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][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] = b[(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 + j) * </a:t>
            </a:r>
            <a:r>
              <a:rPr lang="en-US" altLang="zh-TW" sz="1800" dirty="0" err="1" smtClean="0"/>
              <a:t>ldb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bidc</a:t>
            </a:r>
            <a:r>
              <a:rPr lang="en-US" altLang="zh-TW" sz="1800" dirty="0" smtClean="0"/>
              <a:t>];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}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else {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    </a:t>
            </a:r>
            <a:r>
              <a:rPr lang="en-US" altLang="zh-TW" sz="1800" dirty="0" err="1" smtClean="0"/>
              <a:t>matB</a:t>
            </a:r>
            <a:r>
              <a:rPr lang="en-US" altLang="zh-TW" sz="1800" dirty="0" smtClean="0"/>
              <a:t>[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][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] = 0;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}</a:t>
            </a:r>
            <a:br>
              <a:rPr lang="en-US" altLang="zh-TW" sz="1800" dirty="0" smtClean="0"/>
            </a:br>
            <a:r>
              <a:rPr lang="en-US" altLang="zh-TW" sz="1800" dirty="0" smtClean="0"/>
              <a:t/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__</a:t>
            </a:r>
            <a:r>
              <a:rPr lang="en-US" altLang="zh-TW" sz="1800" dirty="0" err="1" smtClean="0"/>
              <a:t>syncthreads</a:t>
            </a:r>
            <a:r>
              <a:rPr lang="en-US" altLang="zh-TW" sz="1800" dirty="0" smtClean="0"/>
              <a:t>();</a:t>
            </a:r>
            <a:br>
              <a:rPr lang="en-US" altLang="zh-TW" sz="1800" dirty="0" smtClean="0"/>
            </a:br>
            <a:r>
              <a:rPr lang="en-US" altLang="zh-TW" sz="1800" dirty="0" smtClean="0"/>
              <a:t/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for(</a:t>
            </a:r>
            <a:r>
              <a:rPr lang="en-US" altLang="zh-TW" sz="1800" dirty="0" err="1" smtClean="0"/>
              <a:t>i</a:t>
            </a:r>
            <a:r>
              <a:rPr lang="en-US" altLang="zh-TW" sz="1800" dirty="0" smtClean="0"/>
              <a:t> = 0; </a:t>
            </a:r>
            <a:r>
              <a:rPr lang="en-US" altLang="zh-TW" sz="1800" dirty="0" err="1" smtClean="0"/>
              <a:t>i</a:t>
            </a:r>
            <a:r>
              <a:rPr lang="en-US" altLang="zh-TW" sz="1800" dirty="0" smtClean="0"/>
              <a:t> &lt; BLOCK_SIZE; </a:t>
            </a:r>
            <a:r>
              <a:rPr lang="en-US" altLang="zh-TW" sz="1800" dirty="0" err="1" smtClean="0"/>
              <a:t>i</a:t>
            </a:r>
            <a:r>
              <a:rPr lang="en-US" altLang="zh-TW" sz="1800" dirty="0" smtClean="0"/>
              <a:t>++) {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    float t;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      comp -= </a:t>
            </a:r>
            <a:r>
              <a:rPr lang="en-US" altLang="zh-TW" sz="1800" dirty="0" err="1" smtClean="0"/>
              <a:t>matA</a:t>
            </a:r>
            <a:r>
              <a:rPr lang="en-US" altLang="zh-TW" sz="1800" dirty="0" smtClean="0"/>
              <a:t>[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][</a:t>
            </a:r>
            <a:r>
              <a:rPr lang="en-US" altLang="zh-TW" sz="1800" dirty="0" err="1" smtClean="0"/>
              <a:t>i</a:t>
            </a:r>
            <a:r>
              <a:rPr lang="en-US" altLang="zh-TW" sz="1800" dirty="0" smtClean="0"/>
              <a:t>] * </a:t>
            </a:r>
            <a:r>
              <a:rPr lang="en-US" altLang="zh-TW" sz="1800" dirty="0" err="1" smtClean="0"/>
              <a:t>matB</a:t>
            </a:r>
            <a:r>
              <a:rPr lang="en-US" altLang="zh-TW" sz="1800" dirty="0" smtClean="0"/>
              <a:t>[</a:t>
            </a:r>
            <a:r>
              <a:rPr lang="en-US" altLang="zh-TW" sz="1800" dirty="0" err="1" smtClean="0"/>
              <a:t>i</a:t>
            </a:r>
            <a:r>
              <a:rPr lang="en-US" altLang="zh-TW" sz="1800" dirty="0" smtClean="0"/>
              <a:t>][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];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    t = results - comp;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    comp = (t - results) + comp;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    results = t;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}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__</a:t>
            </a:r>
            <a:r>
              <a:rPr lang="en-US" altLang="zh-TW" sz="1800" dirty="0" err="1" smtClean="0"/>
              <a:t>syncthreads</a:t>
            </a:r>
            <a:r>
              <a:rPr lang="en-US" altLang="zh-TW" sz="1800" dirty="0" smtClean="0"/>
              <a:t>();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}</a:t>
            </a:r>
            <a:br>
              <a:rPr lang="en-US" altLang="zh-TW" sz="1800" dirty="0" smtClean="0"/>
            </a:br>
            <a:r>
              <a:rPr lang="en-US" altLang="zh-TW" sz="1800" dirty="0" smtClean="0"/>
              <a:t/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if(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bidr</a:t>
            </a:r>
            <a:r>
              <a:rPr lang="en-US" altLang="zh-TW" sz="1800" dirty="0" smtClean="0"/>
              <a:t> &lt; n &amp;&amp; 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bidc</a:t>
            </a:r>
            <a:r>
              <a:rPr lang="en-US" altLang="zh-TW" sz="1800" dirty="0" smtClean="0"/>
              <a:t> &lt; n) {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c[(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bidr</a:t>
            </a:r>
            <a:r>
              <a:rPr lang="en-US" altLang="zh-TW" sz="1800" dirty="0" smtClean="0"/>
              <a:t>) * </a:t>
            </a:r>
            <a:r>
              <a:rPr lang="en-US" altLang="zh-TW" sz="1800" dirty="0" err="1" smtClean="0"/>
              <a:t>ldc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bidc</a:t>
            </a:r>
            <a:r>
              <a:rPr lang="en-US" altLang="zh-TW" sz="1800" dirty="0" smtClean="0"/>
              <a:t>] = results;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}</a:t>
            </a:r>
            <a:br>
              <a:rPr lang="en-US" altLang="zh-TW" sz="1800" dirty="0" smtClean="0"/>
            </a:br>
            <a:r>
              <a:rPr lang="en-US" altLang="zh-TW" sz="1800" dirty="0" smtClean="0"/>
              <a:t>    }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大綱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接續上次未解決的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小程式</a:t>
            </a:r>
            <a:r>
              <a:rPr lang="en-US" altLang="zh-TW" dirty="0" smtClean="0"/>
              <a:t>…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遇到的難題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4" name="內容版面配置區 3" descr="second change part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268760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5364088" y="5733256"/>
            <a:ext cx="3561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0.0780   (25.64 GFLOPS)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Step4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去掉</a:t>
            </a:r>
            <a:r>
              <a:rPr lang="en-US" altLang="zh-TW" dirty="0" smtClean="0"/>
              <a:t>if </a:t>
            </a:r>
            <a:r>
              <a:rPr lang="zh-TW" altLang="en-US" dirty="0" smtClean="0"/>
              <a:t>判斷式</a:t>
            </a:r>
            <a:endParaRPr lang="en-US" altLang="zh-TW" dirty="0" smtClean="0"/>
          </a:p>
          <a:p>
            <a:r>
              <a:rPr lang="zh-TW" altLang="en-US" dirty="0" smtClean="0"/>
              <a:t>在配置記憶體時，就配置成 </a:t>
            </a:r>
            <a:r>
              <a:rPr lang="en-US" altLang="zh-TW" dirty="0" smtClean="0"/>
              <a:t>16 </a:t>
            </a:r>
            <a:r>
              <a:rPr lang="zh-TW" altLang="en-US" dirty="0" smtClean="0"/>
              <a:t>的倍數，並在複製矩陣到顯示記憶體之前，先將矩陣</a:t>
            </a:r>
            <a:r>
              <a:rPr lang="en-US" altLang="zh-TW" dirty="0" smtClean="0"/>
              <a:t>A</a:t>
            </a:r>
            <a:r>
              <a:rPr lang="zh-TW" altLang="en-US" dirty="0" smtClean="0"/>
              <a:t>和矩陣</a:t>
            </a:r>
            <a:r>
              <a:rPr lang="en-US" altLang="zh-TW" dirty="0" smtClean="0"/>
              <a:t>B</a:t>
            </a:r>
            <a:r>
              <a:rPr lang="zh-TW" altLang="en-US" dirty="0" smtClean="0"/>
              <a:t>中的每一格先設為 </a:t>
            </a:r>
            <a:r>
              <a:rPr lang="en-US" altLang="zh-TW" dirty="0" smtClean="0"/>
              <a:t>0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 = ((n + BLOCK_SIZE - 1) / BLOCK_SIZE) * BLOCK_SIZE;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&amp;ac, &amp;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 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&amp;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&amp;cc, &amp;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cudaMemset</a:t>
            </a:r>
            <a:r>
              <a:rPr lang="en-US" altLang="zh-TW" dirty="0" smtClean="0"/>
              <a:t>(ac, 0,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cudaMemset</a:t>
            </a:r>
            <a:r>
              <a:rPr lang="en-US" altLang="zh-TW" dirty="0" smtClean="0"/>
              <a:t>(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0,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093296"/>
          </a:xfrm>
        </p:spPr>
        <p:txBody>
          <a:bodyPr>
            <a:normAutofit fontScale="47500" lnSpcReduction="20000"/>
          </a:bodyPr>
          <a:lstStyle/>
          <a:p>
            <a:r>
              <a:rPr lang="en-US" altLang="zh-TW" dirty="0" smtClean="0"/>
              <a:t> __global__ static void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const float* b,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float* c,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__shared__ float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[BLOCK_SIZE][BLOCK_SIZE];</a:t>
            </a:r>
            <a:br>
              <a:rPr lang="en-US" altLang="zh-TW" dirty="0" smtClean="0"/>
            </a:br>
            <a:r>
              <a:rPr lang="en-US" altLang="zh-TW" dirty="0" smtClean="0"/>
              <a:t>        __shared__ float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[BLOCK_SIZE][BLOCK_SIZE];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threadIdx.y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blockIdx.x</a:t>
            </a:r>
            <a:r>
              <a:rPr lang="en-US" altLang="zh-TW" dirty="0" smtClean="0"/>
              <a:t> * BLOCK_SIZE;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blockIdx.y</a:t>
            </a:r>
            <a:r>
              <a:rPr lang="en-US" altLang="zh-TW" dirty="0" smtClean="0"/>
              <a:t> * BLOCK_SIZE;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float results = 0;</a:t>
            </a:r>
            <a:br>
              <a:rPr lang="en-US" altLang="zh-TW" dirty="0" smtClean="0"/>
            </a:br>
            <a:r>
              <a:rPr lang="en-US" altLang="zh-TW" dirty="0" smtClean="0"/>
              <a:t>        float comp = 0;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for(j = 0; j &lt; n; j += BLOCK_SIZE) {</a:t>
            </a:r>
            <a:br>
              <a:rPr lang="en-US" altLang="zh-TW" dirty="0" smtClean="0"/>
            </a:br>
            <a:r>
              <a:rPr lang="en-US" altLang="zh-TW" dirty="0" smtClean="0"/>
              <a:t>           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 = a[(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)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j];</a:t>
            </a:r>
            <a:br>
              <a:rPr lang="en-US" altLang="zh-TW" dirty="0" smtClean="0"/>
            </a:br>
            <a:r>
              <a:rPr lang="en-US" altLang="zh-TW" dirty="0" smtClean="0"/>
              <a:t>           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 = b[(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j)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];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   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   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BLOCK_SIZE;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          float t;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comp -=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 *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t = results - comp;</a:t>
            </a:r>
            <a:br>
              <a:rPr lang="en-US" altLang="zh-TW" dirty="0" smtClean="0"/>
            </a:br>
            <a:r>
              <a:rPr lang="en-US" altLang="zh-TW" dirty="0" smtClean="0"/>
              <a:t>                comp = (t - results) + comp;</a:t>
            </a:r>
            <a:br>
              <a:rPr lang="en-US" altLang="zh-TW" dirty="0" smtClean="0"/>
            </a:br>
            <a:r>
              <a:rPr lang="en-US" altLang="zh-TW" dirty="0" smtClean="0"/>
              <a:t>                results = t;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     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c[(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)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] = results;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4" name="內容版面配置區 3" descr="second change par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196752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5436096" y="5661248"/>
            <a:ext cx="3561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0.0780   (25.64 GFLOPS)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遇到的難題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/>
          <a:lstStyle/>
          <a:p>
            <a:r>
              <a:rPr lang="en-US" altLang="zh-TW" dirty="0"/>
              <a:t>GPU </a:t>
            </a:r>
            <a:r>
              <a:rPr lang="zh-TW" altLang="en-US" dirty="0"/>
              <a:t>上的記憶體控制器，從某個固定的倍數位址開始讀取，才會有最高的</a:t>
            </a:r>
            <a:r>
              <a:rPr lang="zh-TW" altLang="en-US" dirty="0" smtClean="0"/>
              <a:t>效率？</a:t>
            </a:r>
            <a:endParaRPr lang="en-US" altLang="zh-TW" dirty="0" smtClean="0"/>
          </a:p>
          <a:p>
            <a:endParaRPr lang="en-US" altLang="zh-TW" dirty="0"/>
          </a:p>
          <a:p>
            <a:r>
              <a:rPr lang="zh-TW" altLang="en-US" dirty="0" smtClean="0"/>
              <a:t>第三次改良中，</a:t>
            </a:r>
            <a:r>
              <a:rPr lang="en-US" altLang="zh-TW" dirty="0" smtClean="0"/>
              <a:t>C[</a:t>
            </a:r>
            <a:r>
              <a:rPr lang="zh-TW" altLang="en-US" dirty="0" smtClean="0"/>
              <a:t> </a:t>
            </a:r>
            <a:r>
              <a:rPr lang="en-US" altLang="zh-TW" dirty="0" smtClean="0"/>
              <a:t>]</a:t>
            </a:r>
            <a:r>
              <a:rPr lang="zh-TW" altLang="en-US" dirty="0" smtClean="0"/>
              <a:t>中的元素有重複寫入不同數值的問題？</a:t>
            </a:r>
            <a:r>
              <a:rPr lang="en-US" altLang="zh-TW" dirty="0"/>
              <a:t>(</a:t>
            </a:r>
            <a:r>
              <a:rPr lang="zh-TW" altLang="en-US" dirty="0" smtClean="0"/>
              <a:t>以</a:t>
            </a:r>
            <a:r>
              <a:rPr lang="en-US" altLang="zh-TW" dirty="0" smtClean="0"/>
              <a:t>C[n]</a:t>
            </a:r>
            <a:r>
              <a:rPr lang="zh-TW" altLang="en-US" dirty="0" smtClean="0"/>
              <a:t>為例</a:t>
            </a:r>
            <a:r>
              <a:rPr lang="en-US" altLang="zh-TW" dirty="0" smtClean="0"/>
              <a:t>)</a:t>
            </a:r>
          </a:p>
          <a:p>
            <a:endParaRPr lang="en-US" altLang="zh-TW" dirty="0" smtClean="0"/>
          </a:p>
          <a:p>
            <a:r>
              <a:rPr lang="zh-TW" altLang="en-US" smtClean="0"/>
              <a:t>想不太到用什麼改法，來解決網站所寫與實際測試差異太大的問題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057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after </a:t>
            </a:r>
            <a:r>
              <a:rPr lang="en-US" altLang="zh-TW" dirty="0" err="1" smtClean="0"/>
              <a:t>Kahan</a:t>
            </a:r>
            <a:r>
              <a:rPr lang="en-US" altLang="zh-TW" dirty="0" smtClean="0"/>
              <a:t> formula</a:t>
            </a:r>
            <a:endParaRPr lang="zh-TW" altLang="en-US" dirty="0"/>
          </a:p>
        </p:txBody>
      </p:sp>
      <p:pic>
        <p:nvPicPr>
          <p:cNvPr id="4" name="內容版面配置區 3" descr="after Kahan formul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340768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251520" y="6093296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誤差值恢復正常，前次不明原因造成誤差</a:t>
            </a:r>
            <a:r>
              <a:rPr lang="en-US" altLang="zh-TW" dirty="0" smtClean="0"/>
              <a:t>=1…….?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5580112" y="5733256"/>
            <a:ext cx="33391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1.1560 (1.73 GFLOPS)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接續</a:t>
            </a:r>
            <a:r>
              <a:rPr lang="en-US" altLang="zh-TW" dirty="0" smtClean="0"/>
              <a:t>…Step1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利用 </a:t>
            </a:r>
            <a:r>
              <a:rPr lang="en-US" altLang="zh-TW" dirty="0" smtClean="0"/>
              <a:t>shared memory </a:t>
            </a:r>
            <a:r>
              <a:rPr lang="zh-TW" altLang="en-US" dirty="0" smtClean="0"/>
              <a:t>來儲存每個 </a:t>
            </a:r>
            <a:r>
              <a:rPr lang="en-US" altLang="zh-TW" dirty="0" smtClean="0"/>
              <a:t>row </a:t>
            </a:r>
            <a:r>
              <a:rPr lang="zh-TW" altLang="en-US" dirty="0" smtClean="0"/>
              <a:t>的資料</a:t>
            </a:r>
            <a:endParaRPr lang="en-US" altLang="zh-TW" dirty="0" smtClean="0"/>
          </a:p>
          <a:p>
            <a:r>
              <a:rPr lang="zh-TW" altLang="en-US" dirty="0" smtClean="0"/>
              <a:t>因為只有同一個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的 </a:t>
            </a:r>
            <a:r>
              <a:rPr lang="en-US" altLang="zh-TW" dirty="0" smtClean="0"/>
              <a:t>threads </a:t>
            </a:r>
            <a:r>
              <a:rPr lang="zh-TW" altLang="en-US" dirty="0" smtClean="0"/>
              <a:t>可以共用 </a:t>
            </a:r>
            <a:r>
              <a:rPr lang="en-US" altLang="zh-TW" dirty="0" smtClean="0"/>
              <a:t>shared memory</a:t>
            </a:r>
            <a:r>
              <a:rPr lang="zh-TW" altLang="en-US" dirty="0" smtClean="0"/>
              <a:t>，因此一個 </a:t>
            </a:r>
            <a:r>
              <a:rPr lang="en-US" altLang="zh-TW" dirty="0" smtClean="0"/>
              <a:t>row </a:t>
            </a:r>
            <a:r>
              <a:rPr lang="zh-TW" altLang="en-US" dirty="0" smtClean="0"/>
              <a:t>只能由同一個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的 </a:t>
            </a:r>
            <a:r>
              <a:rPr lang="en-US" altLang="zh-TW" dirty="0" smtClean="0"/>
              <a:t>threads </a:t>
            </a:r>
            <a:r>
              <a:rPr lang="zh-TW" altLang="en-US" dirty="0" smtClean="0"/>
              <a:t>來進行計算。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呼叫</a:t>
            </a:r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altLang="zh-TW" dirty="0" smtClean="0"/>
              <a:t> matMultCUDA&lt;&lt;&lt;n, NUM_THREADS, </a:t>
            </a:r>
            <a:r>
              <a:rPr lang="pt-BR" altLang="zh-TW" dirty="0" smtClean="0">
                <a:solidFill>
                  <a:srgbClr val="FF0000"/>
                </a:solidFill>
              </a:rPr>
              <a:t>sizeof(float) * n </a:t>
            </a:r>
            <a:r>
              <a:rPr lang="pt-BR" altLang="zh-TW" dirty="0" smtClean="0"/>
              <a:t>&gt;&gt;&gt;</a:t>
            </a:r>
            <a:br>
              <a:rPr lang="pt-BR" altLang="zh-TW" dirty="0" smtClean="0"/>
            </a:br>
            <a:r>
              <a:rPr lang="pt-BR" altLang="zh-TW" dirty="0" smtClean="0"/>
              <a:t>            (ac, n, bc, n, cc, n, n);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6876256" y="2204864"/>
            <a:ext cx="2143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Shared memory</a:t>
            </a:r>
            <a:r>
              <a:rPr lang="zh-TW" altLang="en-US" dirty="0" smtClean="0"/>
              <a:t>大小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47500" lnSpcReduction="20000"/>
          </a:bodyPr>
          <a:lstStyle/>
          <a:p>
            <a:r>
              <a:rPr lang="en-US" altLang="zh-TW" dirty="0" smtClean="0"/>
              <a:t>__global__ static void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const float* b,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float* c,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smtClean="0">
                <a:solidFill>
                  <a:srgbClr val="FF0000"/>
                </a:solidFill>
              </a:rPr>
              <a:t>extern __shared__ float data[];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row = </a:t>
            </a:r>
            <a:r>
              <a:rPr lang="en-US" altLang="zh-TW" dirty="0" err="1" smtClean="0"/>
              <a:t>blockIdx.x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</a:t>
            </a:r>
            <a:r>
              <a:rPr lang="en-US" altLang="zh-TW" dirty="0" smtClean="0">
                <a:solidFill>
                  <a:srgbClr val="FF0000"/>
                </a:solidFill>
              </a:rPr>
              <a:t> for(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 = </a:t>
            </a:r>
            <a:r>
              <a:rPr lang="en-US" altLang="zh-TW" dirty="0" err="1" smtClean="0">
                <a:solidFill>
                  <a:srgbClr val="FF0000"/>
                </a:solidFill>
              </a:rPr>
              <a:t>tid</a:t>
            </a:r>
            <a:r>
              <a:rPr lang="en-US" altLang="zh-TW" dirty="0" smtClean="0">
                <a:solidFill>
                  <a:srgbClr val="FF0000"/>
                </a:solidFill>
              </a:rPr>
              <a:t>; 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 &lt; n; 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 += </a:t>
            </a:r>
            <a:r>
              <a:rPr lang="en-US" altLang="zh-TW" dirty="0" err="1" smtClean="0">
                <a:solidFill>
                  <a:srgbClr val="FF0000"/>
                </a:solidFill>
              </a:rPr>
              <a:t>blockDim.x</a:t>
            </a:r>
            <a:r>
              <a:rPr lang="en-US" altLang="zh-TW" dirty="0" smtClean="0">
                <a:solidFill>
                  <a:srgbClr val="FF0000"/>
                </a:solidFill>
              </a:rPr>
              <a:t>) {</a:t>
            </a:r>
            <a:br>
              <a:rPr lang="en-US" altLang="zh-TW" dirty="0" smtClean="0">
                <a:solidFill>
                  <a:srgbClr val="FF0000"/>
                </a:solidFill>
              </a:rPr>
            </a:br>
            <a:r>
              <a:rPr lang="en-US" altLang="zh-TW" dirty="0" smtClean="0">
                <a:solidFill>
                  <a:srgbClr val="FF0000"/>
                </a:solidFill>
              </a:rPr>
              <a:t>            data[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] = a[row * </a:t>
            </a:r>
            <a:r>
              <a:rPr lang="en-US" altLang="zh-TW" dirty="0" err="1" smtClean="0">
                <a:solidFill>
                  <a:srgbClr val="FF0000"/>
                </a:solidFill>
              </a:rPr>
              <a:t>lda</a:t>
            </a:r>
            <a:r>
              <a:rPr lang="en-US" altLang="zh-TW" dirty="0" smtClean="0">
                <a:solidFill>
                  <a:srgbClr val="FF0000"/>
                </a:solidFill>
              </a:rPr>
              <a:t> + 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];</a:t>
            </a:r>
            <a:br>
              <a:rPr lang="en-US" altLang="zh-TW" dirty="0" smtClean="0">
                <a:solidFill>
                  <a:srgbClr val="FF0000"/>
                </a:solidFill>
              </a:rPr>
            </a:br>
            <a:r>
              <a:rPr lang="en-US" altLang="zh-TW" dirty="0" smtClean="0">
                <a:solidFill>
                  <a:srgbClr val="FF0000"/>
                </a:solidFill>
              </a:rPr>
              <a:t>        }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</a:t>
            </a:r>
            <a:r>
              <a:rPr lang="en-US" altLang="zh-TW" dirty="0" smtClean="0">
                <a:solidFill>
                  <a:srgbClr val="FF0000"/>
                </a:solidFill>
              </a:rPr>
              <a:t> for(j = </a:t>
            </a:r>
            <a:r>
              <a:rPr lang="en-US" altLang="zh-TW" dirty="0" err="1" smtClean="0">
                <a:solidFill>
                  <a:srgbClr val="FF0000"/>
                </a:solidFill>
              </a:rPr>
              <a:t>tid</a:t>
            </a:r>
            <a:r>
              <a:rPr lang="en-US" altLang="zh-TW" dirty="0" smtClean="0">
                <a:solidFill>
                  <a:srgbClr val="FF0000"/>
                </a:solidFill>
              </a:rPr>
              <a:t>; j &lt; n; j += </a:t>
            </a:r>
            <a:r>
              <a:rPr lang="en-US" altLang="zh-TW" dirty="0" err="1" smtClean="0">
                <a:solidFill>
                  <a:srgbClr val="FF0000"/>
                </a:solidFill>
              </a:rPr>
              <a:t>blockDim.x</a:t>
            </a:r>
            <a:r>
              <a:rPr lang="en-US" altLang="zh-TW" dirty="0" smtClean="0">
                <a:solidFill>
                  <a:srgbClr val="FF0000"/>
                </a:solidFill>
              </a:rPr>
              <a:t>) </a:t>
            </a:r>
            <a:r>
              <a:rPr lang="en-US" altLang="zh-TW" dirty="0" smtClean="0"/>
              <a:t>{</a:t>
            </a:r>
            <a:br>
              <a:rPr lang="en-US" altLang="zh-TW" dirty="0" smtClean="0"/>
            </a:br>
            <a:r>
              <a:rPr lang="en-US" altLang="zh-TW" dirty="0" smtClean="0"/>
              <a:t>            float t = 0;</a:t>
            </a:r>
            <a:br>
              <a:rPr lang="en-US" altLang="zh-TW" dirty="0" smtClean="0"/>
            </a:br>
            <a:r>
              <a:rPr lang="en-US" altLang="zh-TW" dirty="0" smtClean="0"/>
              <a:t>            float y = 0;</a:t>
            </a:r>
            <a:br>
              <a:rPr lang="en-US" altLang="zh-TW" dirty="0" smtClean="0"/>
            </a:br>
            <a:r>
              <a:rPr lang="en-US" altLang="zh-TW" dirty="0" smtClean="0"/>
              <a:t>         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n;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          float r;</a:t>
            </a:r>
            <a:br>
              <a:rPr lang="en-US" altLang="zh-TW" dirty="0" smtClean="0"/>
            </a:br>
            <a:r>
              <a:rPr lang="en-US" altLang="zh-TW" dirty="0" smtClean="0"/>
              <a:t>                y -= </a:t>
            </a:r>
            <a:r>
              <a:rPr lang="en-US" altLang="zh-TW" dirty="0" smtClean="0">
                <a:solidFill>
                  <a:srgbClr val="FF0000"/>
                </a:solidFill>
              </a:rPr>
              <a:t>data[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] </a:t>
            </a:r>
            <a:r>
              <a:rPr lang="en-US" altLang="zh-TW" dirty="0" smtClean="0"/>
              <a:t>* b[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j];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r = t - y;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y = (r - t) + y;</a:t>
            </a:r>
            <a:br>
              <a:rPr lang="en-US" altLang="zh-TW" dirty="0" smtClean="0"/>
            </a:br>
            <a:r>
              <a:rPr lang="en-US" altLang="zh-TW" dirty="0" smtClean="0"/>
              <a:t>                t = r;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    c[row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 + j] = t;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4860032" y="1628800"/>
            <a:ext cx="4068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在</a:t>
            </a:r>
            <a:r>
              <a:rPr lang="en-US" altLang="zh-TW" dirty="0" smtClean="0"/>
              <a:t>shared memory</a:t>
            </a:r>
            <a:r>
              <a:rPr lang="zh-TW" altLang="en-US" dirty="0" smtClean="0"/>
              <a:t>中宣告一個</a:t>
            </a:r>
            <a:r>
              <a:rPr lang="en-US" altLang="zh-TW" dirty="0" smtClean="0"/>
              <a:t>data[]</a:t>
            </a:r>
            <a:r>
              <a:rPr lang="zh-TW" altLang="en-US" dirty="0" smtClean="0"/>
              <a:t>陣列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076056" y="270892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把之前的</a:t>
            </a:r>
            <a:r>
              <a:rPr lang="en-US" altLang="zh-TW" dirty="0" smtClean="0"/>
              <a:t>A</a:t>
            </a:r>
            <a:r>
              <a:rPr lang="zh-TW" altLang="en-US" dirty="0" smtClean="0"/>
              <a:t>矩陣替換成</a:t>
            </a:r>
            <a:r>
              <a:rPr lang="en-US" altLang="zh-TW" dirty="0" smtClean="0"/>
              <a:t>data[]</a:t>
            </a:r>
            <a:r>
              <a:rPr lang="zh-TW" altLang="en-US" dirty="0" smtClean="0"/>
              <a:t>陣列，使得讀取次數減少，速度加快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5" name="內容版面配置區 4" descr="first change part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412776"/>
            <a:ext cx="6372225" cy="4032324"/>
          </a:xfrm>
        </p:spPr>
      </p:pic>
      <p:sp>
        <p:nvSpPr>
          <p:cNvPr id="4" name="文字方塊 3"/>
          <p:cNvSpPr txBox="1"/>
          <p:nvPr/>
        </p:nvSpPr>
        <p:spPr>
          <a:xfrm>
            <a:off x="467544" y="5733256"/>
            <a:ext cx="52006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主要差別在於：一個</a:t>
            </a:r>
            <a:r>
              <a:rPr lang="en-US" altLang="zh-TW" dirty="0" smtClean="0"/>
              <a:t>row</a:t>
            </a:r>
            <a:r>
              <a:rPr lang="zh-TW" altLang="en-US" dirty="0" smtClean="0"/>
              <a:t>只由一個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進行運算。</a:t>
            </a:r>
            <a:endParaRPr lang="en-US" altLang="zh-TW" dirty="0" smtClean="0"/>
          </a:p>
          <a:p>
            <a:r>
              <a:rPr lang="zh-TW" altLang="en-US" dirty="0" smtClean="0">
                <a:solidFill>
                  <a:srgbClr val="0070C0"/>
                </a:solidFill>
              </a:rPr>
              <a:t>效率不如預期達到兩倍，只增加約</a:t>
            </a:r>
            <a:r>
              <a:rPr lang="en-US" altLang="zh-TW" dirty="0" smtClean="0">
                <a:solidFill>
                  <a:srgbClr val="0070C0"/>
                </a:solidFill>
              </a:rPr>
              <a:t>1.5</a:t>
            </a:r>
            <a:r>
              <a:rPr lang="zh-TW" altLang="en-US" dirty="0" smtClean="0">
                <a:solidFill>
                  <a:srgbClr val="0070C0"/>
                </a:solidFill>
              </a:rPr>
              <a:t>倍。</a:t>
            </a:r>
            <a:endParaRPr lang="en-US" altLang="zh-TW" dirty="0" smtClean="0">
              <a:solidFill>
                <a:srgbClr val="0070C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699083" y="5661248"/>
            <a:ext cx="34449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0.4220   (4.74 GFLOPS)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TW" altLang="en-US" sz="2000" dirty="0" smtClean="0"/>
              <a:t>計算的結果並沒有改變，速度則提高了超過一倍</a:t>
            </a:r>
            <a:endParaRPr lang="en-US" altLang="zh-TW" sz="2000" dirty="0" smtClean="0"/>
          </a:p>
          <a:p>
            <a:pPr>
              <a:lnSpc>
                <a:spcPct val="120000"/>
              </a:lnSpc>
            </a:pPr>
            <a:r>
              <a:rPr lang="zh-TW" altLang="en-US" sz="2000" dirty="0" smtClean="0"/>
              <a:t>效率仍然連理論最大值的十分之一都不到</a:t>
            </a:r>
            <a:endParaRPr lang="en-US" altLang="zh-TW" sz="2000" dirty="0" smtClean="0"/>
          </a:p>
          <a:p>
            <a:pPr>
              <a:lnSpc>
                <a:spcPct val="120000"/>
              </a:lnSpc>
            </a:pPr>
            <a:r>
              <a:rPr lang="zh-TW" altLang="en-US" sz="2000" dirty="0" smtClean="0"/>
              <a:t>對 </a:t>
            </a:r>
            <a:r>
              <a:rPr lang="en-US" altLang="zh-TW" sz="2000" dirty="0" smtClean="0"/>
              <a:t>B </a:t>
            </a:r>
            <a:r>
              <a:rPr lang="zh-TW" altLang="en-US" sz="2000" dirty="0" smtClean="0"/>
              <a:t>矩陣的讀取，雖然看起來不連續，但實際上它是連續的。不同的 </a:t>
            </a:r>
            <a:r>
              <a:rPr lang="en-US" altLang="zh-TW" sz="2000" dirty="0" smtClean="0"/>
              <a:t>thread </a:t>
            </a:r>
            <a:r>
              <a:rPr lang="zh-TW" altLang="en-US" sz="2000" dirty="0" smtClean="0"/>
              <a:t>會讀取不同的 </a:t>
            </a:r>
            <a:r>
              <a:rPr lang="en-US" altLang="zh-TW" sz="2000" dirty="0" smtClean="0"/>
              <a:t>column</a:t>
            </a:r>
            <a:r>
              <a:rPr lang="zh-TW" altLang="en-US" sz="2000" dirty="0" smtClean="0"/>
              <a:t>，因此同時間每個 </a:t>
            </a:r>
            <a:r>
              <a:rPr lang="en-US" altLang="zh-TW" sz="2000" dirty="0" smtClean="0"/>
              <a:t>thread </a:t>
            </a:r>
            <a:r>
              <a:rPr lang="zh-TW" altLang="en-US" sz="2000" dirty="0" smtClean="0"/>
              <a:t>讀取的各個 </a:t>
            </a:r>
            <a:r>
              <a:rPr lang="en-US" altLang="zh-TW" sz="2000" dirty="0" smtClean="0"/>
              <a:t>column </a:t>
            </a:r>
            <a:r>
              <a:rPr lang="zh-TW" altLang="en-US" sz="2000" dirty="0" smtClean="0"/>
              <a:t>加起來，就是一個連續的記憶體區塊</a:t>
            </a:r>
            <a:endParaRPr lang="en-US" altLang="zh-TW" sz="2000" dirty="0" smtClean="0"/>
          </a:p>
          <a:p>
            <a:pPr>
              <a:lnSpc>
                <a:spcPct val="120000"/>
              </a:lnSpc>
            </a:pPr>
            <a:r>
              <a:rPr lang="en-US" altLang="zh-TW" sz="2000" dirty="0" smtClean="0">
                <a:solidFill>
                  <a:srgbClr val="0070C0"/>
                </a:solidFill>
              </a:rPr>
              <a:t>GPU </a:t>
            </a:r>
            <a:r>
              <a:rPr lang="zh-TW" altLang="en-US" sz="2000" dirty="0" smtClean="0">
                <a:solidFill>
                  <a:srgbClr val="0070C0"/>
                </a:solidFill>
              </a:rPr>
              <a:t>上的記憶體控制器，從某個固定的倍數位址開始讀取，才會有最高的效率</a:t>
            </a:r>
            <a:endParaRPr lang="en-US" altLang="zh-TW" sz="2000" dirty="0" smtClean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TW" altLang="en-US" sz="2000" dirty="0" smtClean="0">
                <a:solidFill>
                  <a:srgbClr val="0070C0"/>
                </a:solidFill>
              </a:rPr>
              <a:t>例如此矩陣應以</a:t>
            </a:r>
            <a:r>
              <a:rPr lang="en-US" altLang="zh-TW" sz="2000" dirty="0" smtClean="0">
                <a:solidFill>
                  <a:srgbClr val="0070C0"/>
                </a:solidFill>
              </a:rPr>
              <a:t>16 bytes </a:t>
            </a:r>
            <a:r>
              <a:rPr lang="zh-TW" altLang="en-US" sz="2000" dirty="0" smtClean="0">
                <a:solidFill>
                  <a:srgbClr val="0070C0"/>
                </a:solidFill>
              </a:rPr>
              <a:t>的倍數為最佳效率，但矩陣大小並不是 </a:t>
            </a:r>
            <a:r>
              <a:rPr lang="en-US" altLang="zh-TW" sz="2000" dirty="0" smtClean="0">
                <a:solidFill>
                  <a:srgbClr val="0070C0"/>
                </a:solidFill>
              </a:rPr>
              <a:t>16 </a:t>
            </a:r>
            <a:r>
              <a:rPr lang="zh-TW" altLang="en-US" sz="2000" dirty="0" smtClean="0">
                <a:solidFill>
                  <a:srgbClr val="0070C0"/>
                </a:solidFill>
              </a:rPr>
              <a:t>的倍數（</a:t>
            </a:r>
            <a:r>
              <a:rPr lang="en-US" altLang="zh-TW" sz="2000" dirty="0" smtClean="0">
                <a:solidFill>
                  <a:srgbClr val="0070C0"/>
                </a:solidFill>
              </a:rPr>
              <a:t>1000x1000 </a:t>
            </a:r>
            <a:r>
              <a:rPr lang="zh-TW" altLang="en-US" sz="2000" dirty="0" smtClean="0">
                <a:solidFill>
                  <a:srgbClr val="0070C0"/>
                </a:solidFill>
              </a:rPr>
              <a:t>的矩陣），所以效率不佳</a:t>
            </a:r>
            <a:endParaRPr lang="en-US" altLang="zh-TW" sz="2000" dirty="0" smtClean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TW" altLang="en-US" sz="2000" dirty="0">
                <a:solidFill>
                  <a:schemeClr val="accent6">
                    <a:lumMod val="50000"/>
                  </a:schemeClr>
                </a:solidFill>
              </a:rPr>
              <a:t>改成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1024*1024</a:t>
            </a:r>
            <a:r>
              <a:rPr lang="zh-TW" altLang="en-US" sz="2000" dirty="0">
                <a:solidFill>
                  <a:schemeClr val="accent6">
                    <a:lumMod val="50000"/>
                  </a:schemeClr>
                </a:solidFill>
              </a:rPr>
              <a:t>相比速率是否有變快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?  (</a:t>
            </a:r>
            <a:r>
              <a:rPr lang="zh-TW" altLang="en-US" sz="2000" dirty="0">
                <a:solidFill>
                  <a:schemeClr val="accent6">
                    <a:lumMod val="50000"/>
                  </a:schemeClr>
                </a:solidFill>
              </a:rPr>
              <a:t>檢查是否是因為組合語言與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zh-TW" altLang="en-US" sz="2000" dirty="0">
                <a:solidFill>
                  <a:schemeClr val="accent6">
                    <a:lumMod val="50000"/>
                  </a:schemeClr>
                </a:solidFill>
              </a:rPr>
              <a:t>的指數有關</a:t>
            </a:r>
            <a:r>
              <a:rPr lang="en-US" altLang="zh-TW" sz="2000" dirty="0" smtClean="0">
                <a:solidFill>
                  <a:schemeClr val="accent6">
                    <a:lumMod val="50000"/>
                  </a:schemeClr>
                </a:solidFill>
              </a:rPr>
              <a:t>?) Answer</a:t>
            </a:r>
            <a:r>
              <a:rPr lang="zh-TW" altLang="en-US" sz="2000" dirty="0" smtClean="0">
                <a:solidFill>
                  <a:schemeClr val="accent6">
                    <a:lumMod val="50000"/>
                  </a:schemeClr>
                </a:solidFill>
              </a:rPr>
              <a:t>：</a:t>
            </a:r>
            <a:r>
              <a:rPr lang="zh-TW" altLang="en-US" sz="2000" dirty="0" smtClean="0">
                <a:solidFill>
                  <a:schemeClr val="accent6">
                    <a:lumMod val="50000"/>
                  </a:schemeClr>
                </a:solidFill>
              </a:rPr>
              <a:t>沒有</a:t>
            </a:r>
            <a:endParaRPr lang="zh-TW" altLang="en-US" sz="2000" dirty="0">
              <a:solidFill>
                <a:srgbClr val="0070C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cudaMallocPitch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TW" altLang="en-US" dirty="0" smtClean="0"/>
              <a:t>此函式可自動以最佳的倍數來配置記憶體，並把配置的寬度傳回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修改：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　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&amp;ac, &amp;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n);</a:t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&amp;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n);</a:t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&amp;cc, &amp;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n);</a:t>
            </a:r>
          </a:p>
          <a:p>
            <a:pPr>
              <a:lnSpc>
                <a:spcPct val="120000"/>
              </a:lnSpc>
            </a:pPr>
            <a:r>
              <a:rPr lang="en-US" altLang="zh-TW" dirty="0" smtClean="0"/>
              <a:t>cudaMemcpy2D(ac,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 a,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cudaMemcpyHostToDevice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cudaMemcpy2D(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 b,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cudaMemcpyHostToDevice</a:t>
            </a:r>
            <a:r>
              <a:rPr lang="en-US" altLang="zh-TW" dirty="0" smtClean="0"/>
              <a:t>);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2915816" y="5380672"/>
            <a:ext cx="62281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ac  - </a:t>
            </a:r>
            <a:r>
              <a:rPr lang="en-US" altLang="zh-TW" dirty="0"/>
              <a:t>Pointer to allocated pitched device memory  </a:t>
            </a:r>
          </a:p>
          <a:p>
            <a:r>
              <a:rPr lang="en-US" altLang="zh-TW" dirty="0" err="1" smtClean="0"/>
              <a:t>pitch_a</a:t>
            </a:r>
            <a:r>
              <a:rPr lang="en-US" altLang="zh-TW" dirty="0" smtClean="0"/>
              <a:t>  </a:t>
            </a:r>
            <a:r>
              <a:rPr lang="en-US" altLang="zh-TW" dirty="0"/>
              <a:t>- Pitch for allocation  </a:t>
            </a:r>
          </a:p>
          <a:p>
            <a:r>
              <a:rPr lang="en-US" altLang="zh-TW" dirty="0" err="1" smtClean="0"/>
              <a:t>Sizeof</a:t>
            </a:r>
            <a:r>
              <a:rPr lang="en-US" altLang="zh-TW" dirty="0" smtClean="0"/>
              <a:t>(float)*n  </a:t>
            </a:r>
            <a:r>
              <a:rPr lang="en-US" altLang="zh-TW" dirty="0"/>
              <a:t>- Requested pitched allocation width (in bytes)  </a:t>
            </a:r>
          </a:p>
          <a:p>
            <a:r>
              <a:rPr lang="en-US" altLang="zh-TW" dirty="0" smtClean="0"/>
              <a:t>n </a:t>
            </a:r>
            <a:r>
              <a:rPr lang="en-US" altLang="zh-TW" dirty="0"/>
              <a:t>- Requested pitched allocation height </a:t>
            </a:r>
          </a:p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/>
          </a:p>
        </p:txBody>
      </p:sp>
      <p:cxnSp>
        <p:nvCxnSpPr>
          <p:cNvPr id="7" name="直線單箭頭接點 6"/>
          <p:cNvCxnSpPr/>
          <p:nvPr/>
        </p:nvCxnSpPr>
        <p:spPr>
          <a:xfrm flipH="1" flipV="1">
            <a:off x="7596336" y="4005064"/>
            <a:ext cx="504056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</TotalTime>
  <Words>731</Words>
  <Application>Microsoft Office PowerPoint</Application>
  <PresentationFormat>如螢幕大小 (4:3)</PresentationFormat>
  <Paragraphs>129</Paragraphs>
  <Slides>25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25</vt:i4>
      </vt:variant>
    </vt:vector>
  </HeadingPairs>
  <TitlesOfParts>
    <vt:vector size="27" baseType="lpstr">
      <vt:lpstr>Office 佈景主題</vt:lpstr>
      <vt:lpstr>2_Office 佈景主題</vt:lpstr>
      <vt:lpstr>進度報告</vt:lpstr>
      <vt:lpstr>大綱</vt:lpstr>
      <vt:lpstr>after Kahan formula</vt:lpstr>
      <vt:lpstr>接續…Step1</vt:lpstr>
      <vt:lpstr>呼叫kernel</vt:lpstr>
      <vt:lpstr>kernel</vt:lpstr>
      <vt:lpstr>結果</vt:lpstr>
      <vt:lpstr>Step2</vt:lpstr>
      <vt:lpstr>cudaMallocPitch</vt:lpstr>
      <vt:lpstr>呼叫 kernel 的部份</vt:lpstr>
      <vt:lpstr>Size_t </vt:lpstr>
      <vt:lpstr>連續記憶體的概念</vt:lpstr>
      <vt:lpstr>結果比較</vt:lpstr>
      <vt:lpstr>結果</vt:lpstr>
      <vt:lpstr>Step3</vt:lpstr>
      <vt:lpstr>blocking</vt:lpstr>
      <vt:lpstr>呼叫 kernel </vt:lpstr>
      <vt:lpstr>Kernel</vt:lpstr>
      <vt:lpstr>Kernel</vt:lpstr>
      <vt:lpstr>結果</vt:lpstr>
      <vt:lpstr>Step4</vt:lpstr>
      <vt:lpstr>PowerPoint 簡報</vt:lpstr>
      <vt:lpstr>kernel</vt:lpstr>
      <vt:lpstr>結果</vt:lpstr>
      <vt:lpstr>遇到的難題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進度報告</dc:title>
  <dc:creator>Kandy</dc:creator>
  <cp:lastModifiedBy>skychen</cp:lastModifiedBy>
  <cp:revision>96</cp:revision>
  <dcterms:modified xsi:type="dcterms:W3CDTF">2012-10-09T10:30:41Z</dcterms:modified>
</cp:coreProperties>
</file>